
<file path=[Content_Types].xml><?xml version="1.0" encoding="utf-8"?>
<Types xmlns="http://schemas.openxmlformats.org/package/2006/content-types">
  <Default Extension="xml" ContentType="application/xml"/>
  <Default Extension="MP4" ContentType="video/unknown"/>
  <Default Extension="bin" ContentType="application/vnd.openxmlformats-officedocument.presentationml.printerSettings"/>
  <Default Extension="png" ContentType="image/png"/>
  <Default Extension="jpe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sldIdLst>
    <p:sldId id="256" r:id="rId2"/>
    <p:sldId id="275" r:id="rId3"/>
    <p:sldId id="273" r:id="rId4"/>
    <p:sldId id="272" r:id="rId5"/>
    <p:sldId id="274" r:id="rId6"/>
    <p:sldId id="271" r:id="rId7"/>
    <p:sldId id="257" r:id="rId8"/>
    <p:sldId id="258" r:id="rId9"/>
    <p:sldId id="259" r:id="rId10"/>
    <p:sldId id="260" r:id="rId11"/>
    <p:sldId id="269" r:id="rId12"/>
    <p:sldId id="261" r:id="rId13"/>
    <p:sldId id="262" r:id="rId14"/>
    <p:sldId id="263" r:id="rId15"/>
    <p:sldId id="264" r:id="rId16"/>
    <p:sldId id="265" r:id="rId17"/>
    <p:sldId id="266" r:id="rId18"/>
    <p:sldId id="267" r:id="rId19"/>
    <p:sldId id="268" r:id="rId20"/>
    <p:sldId id="270" r:id="rId2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9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
          <p:cNvGrpSpPr>
            <a:grpSpLocks/>
          </p:cNvGrpSpPr>
          <p:nvPr/>
        </p:nvGrpSpPr>
        <p:grpSpPr bwMode="auto">
          <a:xfrm>
            <a:off x="381000" y="457200"/>
            <a:ext cx="8397875" cy="5562600"/>
            <a:chOff x="240" y="288"/>
            <a:chExt cx="5290" cy="3504"/>
          </a:xfrm>
        </p:grpSpPr>
        <p:sp>
          <p:nvSpPr>
            <p:cNvPr id="5" name="Rectangle 2"/>
            <p:cNvSpPr>
              <a:spLocks noChangeArrowheads="1"/>
            </p:cNvSpPr>
            <p:nvPr/>
          </p:nvSpPr>
          <p:spPr bwMode="blackWhite">
            <a:xfrm>
              <a:off x="240" y="288"/>
              <a:ext cx="5290" cy="3504"/>
            </a:xfrm>
            <a:prstGeom prst="rect">
              <a:avLst/>
            </a:prstGeom>
            <a:solidFill>
              <a:schemeClr val="bg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endParaRPr lang="en-US" sz="2400">
                <a:latin typeface="Times New Roman" charset="0"/>
                <a:cs typeface="+mn-cs"/>
              </a:endParaRPr>
            </a:p>
          </p:txBody>
        </p:sp>
        <p:sp>
          <p:nvSpPr>
            <p:cNvPr id="6" name="Rectangle 8"/>
            <p:cNvSpPr>
              <a:spLocks noChangeArrowheads="1"/>
            </p:cNvSpPr>
            <p:nvPr/>
          </p:nvSpPr>
          <p:spPr bwMode="auto">
            <a:xfrm>
              <a:off x="285" y="336"/>
              <a:ext cx="5184" cy="3408"/>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endParaRPr lang="en-US" sz="2400">
                <a:latin typeface="Times New Roman" charset="0"/>
                <a:cs typeface="+mn-cs"/>
              </a:endParaRPr>
            </a:p>
          </p:txBody>
        </p:sp>
        <p:sp>
          <p:nvSpPr>
            <p:cNvPr id="7" name="Line 9"/>
            <p:cNvSpPr>
              <a:spLocks noChangeShapeType="1"/>
            </p:cNvSpPr>
            <p:nvPr/>
          </p:nvSpPr>
          <p:spPr bwMode="auto">
            <a:xfrm>
              <a:off x="576" y="2256"/>
              <a:ext cx="4608" cy="0"/>
            </a:xfrm>
            <a:prstGeom prst="line">
              <a:avLst/>
            </a:prstGeom>
            <a:noFill/>
            <a:ln w="1905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25603" name="Rectangle 3"/>
          <p:cNvSpPr>
            <a:spLocks noGrp="1" noChangeArrowheads="1"/>
          </p:cNvSpPr>
          <p:nvPr>
            <p:ph type="ctrTitle"/>
          </p:nvPr>
        </p:nvSpPr>
        <p:spPr>
          <a:xfrm>
            <a:off x="1219200" y="838200"/>
            <a:ext cx="6781800" cy="2559050"/>
          </a:xfrm>
        </p:spPr>
        <p:txBody>
          <a:bodyPr anchorCtr="1"/>
          <a:lstStyle>
            <a:lvl1pPr algn="ctr">
              <a:defRPr sz="6200"/>
            </a:lvl1pPr>
          </a:lstStyle>
          <a:p>
            <a:pPr lvl="0"/>
            <a:r>
              <a:rPr lang="en-US" noProof="0" smtClean="0"/>
              <a:t>Click to edit Master title style</a:t>
            </a:r>
          </a:p>
        </p:txBody>
      </p:sp>
      <p:sp>
        <p:nvSpPr>
          <p:cNvPr id="25604" name="Rectangle 4"/>
          <p:cNvSpPr>
            <a:spLocks noGrp="1" noChangeArrowheads="1"/>
          </p:cNvSpPr>
          <p:nvPr>
            <p:ph type="subTitle" idx="1"/>
          </p:nvPr>
        </p:nvSpPr>
        <p:spPr>
          <a:xfrm>
            <a:off x="1371600" y="3733800"/>
            <a:ext cx="6400800" cy="1873250"/>
          </a:xfrm>
        </p:spPr>
        <p:txBody>
          <a:bodyPr/>
          <a:lstStyle>
            <a:lvl1pPr marL="0" indent="0" algn="ctr">
              <a:buFont typeface="Wingdings" charset="0"/>
              <a:buNone/>
              <a:defRPr sz="3000"/>
            </a:lvl1pPr>
          </a:lstStyle>
          <a:p>
            <a:pPr lvl="0"/>
            <a:r>
              <a:rPr lang="en-US" noProof="0" smtClean="0"/>
              <a:t>Click to edit Master subtitle style</a:t>
            </a:r>
          </a:p>
        </p:txBody>
      </p:sp>
      <p:sp>
        <p:nvSpPr>
          <p:cNvPr id="8" name="Rectangle 5"/>
          <p:cNvSpPr>
            <a:spLocks noGrp="1" noChangeArrowheads="1"/>
          </p:cNvSpPr>
          <p:nvPr>
            <p:ph type="dt" sz="half" idx="10"/>
          </p:nvPr>
        </p:nvSpPr>
        <p:spPr>
          <a:xfrm>
            <a:off x="536575" y="6248400"/>
            <a:ext cx="2054225" cy="457200"/>
          </a:xfrm>
        </p:spPr>
        <p:txBody>
          <a:bodyPr/>
          <a:lstStyle>
            <a:lvl1pPr>
              <a:defRPr smtClean="0"/>
            </a:lvl1pPr>
          </a:lstStyle>
          <a:p>
            <a:pPr>
              <a:defRPr/>
            </a:pPr>
            <a:endParaRPr lang="en-US"/>
          </a:p>
        </p:txBody>
      </p:sp>
      <p:sp>
        <p:nvSpPr>
          <p:cNvPr id="9" name="Rectangle 6"/>
          <p:cNvSpPr>
            <a:spLocks noGrp="1" noChangeArrowheads="1"/>
          </p:cNvSpPr>
          <p:nvPr>
            <p:ph type="ftr" sz="quarter" idx="11"/>
          </p:nvPr>
        </p:nvSpPr>
        <p:spPr>
          <a:xfrm>
            <a:off x="3251200" y="6248400"/>
            <a:ext cx="2887663" cy="457200"/>
          </a:xfrm>
        </p:spPr>
        <p:txBody>
          <a:bodyPr/>
          <a:lstStyle>
            <a:lvl1pPr>
              <a:defRPr smtClean="0"/>
            </a:lvl1pPr>
          </a:lstStyle>
          <a:p>
            <a:pPr>
              <a:defRPr/>
            </a:pPr>
            <a:endParaRPr lang="en-US"/>
          </a:p>
        </p:txBody>
      </p:sp>
      <p:sp>
        <p:nvSpPr>
          <p:cNvPr id="10" name="Rectangle 7"/>
          <p:cNvSpPr>
            <a:spLocks noGrp="1" noChangeArrowheads="1"/>
          </p:cNvSpPr>
          <p:nvPr>
            <p:ph type="sldNum" sz="quarter" idx="12"/>
          </p:nvPr>
        </p:nvSpPr>
        <p:spPr>
          <a:xfrm>
            <a:off x="6788150" y="6257925"/>
            <a:ext cx="1905000" cy="457200"/>
          </a:xfrm>
        </p:spPr>
        <p:txBody>
          <a:bodyPr/>
          <a:lstStyle>
            <a:lvl1pPr>
              <a:defRPr smtClean="0"/>
            </a:lvl1pPr>
          </a:lstStyle>
          <a:p>
            <a:pPr>
              <a:defRPr/>
            </a:pPr>
            <a:fld id="{CBE177CA-A2DE-4B4A-BC56-8C573EB88B4D}" type="slidenum">
              <a:rPr lang="en-US"/>
              <a:pPr>
                <a:defRPr/>
              </a:pPr>
              <a:t>‹#›</a:t>
            </a:fld>
            <a:endParaRPr lang="en-US"/>
          </a:p>
        </p:txBody>
      </p:sp>
    </p:spTree>
    <p:extLst>
      <p:ext uri="{BB962C8B-B14F-4D97-AF65-F5344CB8AC3E}">
        <p14:creationId xmlns:p14="http://schemas.microsoft.com/office/powerpoint/2010/main" val="504218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FA5D3EAB-18BA-9947-8C83-8505259F7030}" type="slidenum">
              <a:rPr lang="en-US"/>
              <a:pPr>
                <a:defRPr/>
              </a:pPr>
              <a:t>‹#›</a:t>
            </a:fld>
            <a:endParaRPr lang="en-US"/>
          </a:p>
        </p:txBody>
      </p:sp>
    </p:spTree>
    <p:extLst>
      <p:ext uri="{BB962C8B-B14F-4D97-AF65-F5344CB8AC3E}">
        <p14:creationId xmlns:p14="http://schemas.microsoft.com/office/powerpoint/2010/main" val="4251186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473075"/>
            <a:ext cx="2038350" cy="539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473075"/>
            <a:ext cx="5962650" cy="5394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6A72A9EB-C970-434F-913A-65D85174D68A}" type="slidenum">
              <a:rPr lang="en-US"/>
              <a:pPr>
                <a:defRPr/>
              </a:pPr>
              <a:t>‹#›</a:t>
            </a:fld>
            <a:endParaRPr lang="en-US"/>
          </a:p>
        </p:txBody>
      </p:sp>
    </p:spTree>
    <p:extLst>
      <p:ext uri="{BB962C8B-B14F-4D97-AF65-F5344CB8AC3E}">
        <p14:creationId xmlns:p14="http://schemas.microsoft.com/office/powerpoint/2010/main" val="2961184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73075"/>
            <a:ext cx="8153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3400" y="1828800"/>
            <a:ext cx="40005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828800"/>
            <a:ext cx="40005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946006F9-C059-C24E-8D60-B09F7662898E}" type="slidenum">
              <a:rPr lang="en-US"/>
              <a:pPr>
                <a:defRPr/>
              </a:pPr>
              <a:t>‹#›</a:t>
            </a:fld>
            <a:endParaRPr lang="en-US"/>
          </a:p>
        </p:txBody>
      </p:sp>
    </p:spTree>
    <p:extLst>
      <p:ext uri="{BB962C8B-B14F-4D97-AF65-F5344CB8AC3E}">
        <p14:creationId xmlns:p14="http://schemas.microsoft.com/office/powerpoint/2010/main" val="81524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1CA6A4AD-DA20-614B-9C7F-160A94636BB8}" type="slidenum">
              <a:rPr lang="en-US"/>
              <a:pPr>
                <a:defRPr/>
              </a:pPr>
              <a:t>‹#›</a:t>
            </a:fld>
            <a:endParaRPr lang="en-US"/>
          </a:p>
        </p:txBody>
      </p:sp>
    </p:spTree>
    <p:extLst>
      <p:ext uri="{BB962C8B-B14F-4D97-AF65-F5344CB8AC3E}">
        <p14:creationId xmlns:p14="http://schemas.microsoft.com/office/powerpoint/2010/main" val="533232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F61B0C9A-415C-A141-9240-E996A88097AB}" type="slidenum">
              <a:rPr lang="en-US"/>
              <a:pPr>
                <a:defRPr/>
              </a:pPr>
              <a:t>‹#›</a:t>
            </a:fld>
            <a:endParaRPr lang="en-US"/>
          </a:p>
        </p:txBody>
      </p:sp>
    </p:spTree>
    <p:extLst>
      <p:ext uri="{BB962C8B-B14F-4D97-AF65-F5344CB8AC3E}">
        <p14:creationId xmlns:p14="http://schemas.microsoft.com/office/powerpoint/2010/main" val="1564489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4880EC47-FBEB-8948-A6C9-88C7865C81A0}" type="slidenum">
              <a:rPr lang="en-US"/>
              <a:pPr>
                <a:defRPr/>
              </a:pPr>
              <a:t>‹#›</a:t>
            </a:fld>
            <a:endParaRPr lang="en-US"/>
          </a:p>
        </p:txBody>
      </p:sp>
    </p:spTree>
    <p:extLst>
      <p:ext uri="{BB962C8B-B14F-4D97-AF65-F5344CB8AC3E}">
        <p14:creationId xmlns:p14="http://schemas.microsoft.com/office/powerpoint/2010/main" val="1016127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ln/>
        </p:spPr>
        <p:txBody>
          <a:bodyPr/>
          <a:lstStyle>
            <a:lvl1pPr>
              <a:defRPr/>
            </a:lvl1pPr>
          </a:lstStyle>
          <a:p>
            <a:pPr>
              <a:defRPr/>
            </a:pPr>
            <a:endParaRPr 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
        <p:nvSpPr>
          <p:cNvPr id="9" name="Rectangle 8"/>
          <p:cNvSpPr>
            <a:spLocks noGrp="1" noChangeArrowheads="1"/>
          </p:cNvSpPr>
          <p:nvPr>
            <p:ph type="sldNum" sz="quarter" idx="12"/>
          </p:nvPr>
        </p:nvSpPr>
        <p:spPr>
          <a:ln/>
        </p:spPr>
        <p:txBody>
          <a:bodyPr/>
          <a:lstStyle>
            <a:lvl1pPr>
              <a:defRPr/>
            </a:lvl1pPr>
          </a:lstStyle>
          <a:p>
            <a:pPr>
              <a:defRPr/>
            </a:pPr>
            <a:fld id="{3636827C-1F17-D040-911A-C3E3BB181DE2}" type="slidenum">
              <a:rPr lang="en-US"/>
              <a:pPr>
                <a:defRPr/>
              </a:pPr>
              <a:t>‹#›</a:t>
            </a:fld>
            <a:endParaRPr lang="en-US"/>
          </a:p>
        </p:txBody>
      </p:sp>
    </p:spTree>
    <p:extLst>
      <p:ext uri="{BB962C8B-B14F-4D97-AF65-F5344CB8AC3E}">
        <p14:creationId xmlns:p14="http://schemas.microsoft.com/office/powerpoint/2010/main" val="595061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pPr>
              <a:defRPr/>
            </a:pPr>
            <a:endParaRPr 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
        <p:nvSpPr>
          <p:cNvPr id="5" name="Rectangle 8"/>
          <p:cNvSpPr>
            <a:spLocks noGrp="1" noChangeArrowheads="1"/>
          </p:cNvSpPr>
          <p:nvPr>
            <p:ph type="sldNum" sz="quarter" idx="12"/>
          </p:nvPr>
        </p:nvSpPr>
        <p:spPr>
          <a:ln/>
        </p:spPr>
        <p:txBody>
          <a:bodyPr/>
          <a:lstStyle>
            <a:lvl1pPr>
              <a:defRPr/>
            </a:lvl1pPr>
          </a:lstStyle>
          <a:p>
            <a:pPr>
              <a:defRPr/>
            </a:pPr>
            <a:fld id="{4E506070-547F-6844-B979-4D3C7B979880}" type="slidenum">
              <a:rPr lang="en-US"/>
              <a:pPr>
                <a:defRPr/>
              </a:pPr>
              <a:t>‹#›</a:t>
            </a:fld>
            <a:endParaRPr lang="en-US"/>
          </a:p>
        </p:txBody>
      </p:sp>
    </p:spTree>
    <p:extLst>
      <p:ext uri="{BB962C8B-B14F-4D97-AF65-F5344CB8AC3E}">
        <p14:creationId xmlns:p14="http://schemas.microsoft.com/office/powerpoint/2010/main" val="1350563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
        <p:nvSpPr>
          <p:cNvPr id="4" name="Rectangle 8"/>
          <p:cNvSpPr>
            <a:spLocks noGrp="1" noChangeArrowheads="1"/>
          </p:cNvSpPr>
          <p:nvPr>
            <p:ph type="sldNum" sz="quarter" idx="12"/>
          </p:nvPr>
        </p:nvSpPr>
        <p:spPr>
          <a:ln/>
        </p:spPr>
        <p:txBody>
          <a:bodyPr/>
          <a:lstStyle>
            <a:lvl1pPr>
              <a:defRPr/>
            </a:lvl1pPr>
          </a:lstStyle>
          <a:p>
            <a:pPr>
              <a:defRPr/>
            </a:pPr>
            <a:fld id="{EC8B8FBA-51BD-DF41-9EAC-022407E05DA4}" type="slidenum">
              <a:rPr lang="en-US"/>
              <a:pPr>
                <a:defRPr/>
              </a:pPr>
              <a:t>‹#›</a:t>
            </a:fld>
            <a:endParaRPr lang="en-US"/>
          </a:p>
        </p:txBody>
      </p:sp>
    </p:spTree>
    <p:extLst>
      <p:ext uri="{BB962C8B-B14F-4D97-AF65-F5344CB8AC3E}">
        <p14:creationId xmlns:p14="http://schemas.microsoft.com/office/powerpoint/2010/main" val="995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2A6420BA-A93E-1048-A6E7-265B7A88E5F8}" type="slidenum">
              <a:rPr lang="en-US"/>
              <a:pPr>
                <a:defRPr/>
              </a:pPr>
              <a:t>‹#›</a:t>
            </a:fld>
            <a:endParaRPr lang="en-US"/>
          </a:p>
        </p:txBody>
      </p:sp>
    </p:spTree>
    <p:extLst>
      <p:ext uri="{BB962C8B-B14F-4D97-AF65-F5344CB8AC3E}">
        <p14:creationId xmlns:p14="http://schemas.microsoft.com/office/powerpoint/2010/main" val="3838882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8CE71B60-088D-2D48-A0C8-D5B3874C288D}" type="slidenum">
              <a:rPr lang="en-US"/>
              <a:pPr>
                <a:defRPr/>
              </a:pPr>
              <a:t>‹#›</a:t>
            </a:fld>
            <a:endParaRPr lang="en-US"/>
          </a:p>
        </p:txBody>
      </p:sp>
    </p:spTree>
    <p:extLst>
      <p:ext uri="{BB962C8B-B14F-4D97-AF65-F5344CB8AC3E}">
        <p14:creationId xmlns:p14="http://schemas.microsoft.com/office/powerpoint/2010/main" val="19604786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8"/>
          <p:cNvGrpSpPr>
            <a:grpSpLocks/>
          </p:cNvGrpSpPr>
          <p:nvPr/>
        </p:nvGrpSpPr>
        <p:grpSpPr bwMode="auto">
          <a:xfrm>
            <a:off x="228600" y="228600"/>
            <a:ext cx="8686800" cy="5943600"/>
            <a:chOff x="144" y="144"/>
            <a:chExt cx="5472" cy="3744"/>
          </a:xfrm>
        </p:grpSpPr>
        <p:sp>
          <p:nvSpPr>
            <p:cNvPr id="24578" name="Rectangle 2"/>
            <p:cNvSpPr>
              <a:spLocks noChangeArrowheads="1"/>
            </p:cNvSpPr>
            <p:nvPr/>
          </p:nvSpPr>
          <p:spPr bwMode="auto">
            <a:xfrm>
              <a:off x="144" y="144"/>
              <a:ext cx="5472" cy="3744"/>
            </a:xfrm>
            <a:prstGeom prst="rect">
              <a:avLst/>
            </a:prstGeom>
            <a:solidFill>
              <a:schemeClr val="bg1"/>
            </a:solidFill>
            <a:ln w="4445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endParaRPr lang="en-US" sz="2400">
                <a:latin typeface="Times New Roman" charset="0"/>
                <a:cs typeface="+mn-cs"/>
              </a:endParaRPr>
            </a:p>
          </p:txBody>
        </p:sp>
        <p:sp>
          <p:nvSpPr>
            <p:cNvPr id="24579" name="Rectangle 3"/>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endParaRPr lang="en-US" sz="2400">
                <a:latin typeface="Times New Roman" charset="0"/>
                <a:cs typeface="+mn-cs"/>
              </a:endParaRPr>
            </a:p>
          </p:txBody>
        </p:sp>
        <p:sp>
          <p:nvSpPr>
            <p:cNvPr id="24585" name="Line 9"/>
            <p:cNvSpPr>
              <a:spLocks noChangeShapeType="1"/>
            </p:cNvSpPr>
            <p:nvPr/>
          </p:nvSpPr>
          <p:spPr bwMode="auto">
            <a:xfrm>
              <a:off x="336" y="1092"/>
              <a:ext cx="5136" cy="0"/>
            </a:xfrm>
            <a:prstGeom prst="line">
              <a:avLst/>
            </a:prstGeom>
            <a:noFill/>
            <a:ln w="127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24580" name="Rectangle 4"/>
          <p:cNvSpPr>
            <a:spLocks noGrp="1" noChangeArrowheads="1"/>
          </p:cNvSpPr>
          <p:nvPr>
            <p:ph type="title"/>
          </p:nvPr>
        </p:nvSpPr>
        <p:spPr bwMode="auto">
          <a:xfrm>
            <a:off x="533400" y="473075"/>
            <a:ext cx="8153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24581" name="Rectangle 5"/>
          <p:cNvSpPr>
            <a:spLocks noGrp="1" noChangeArrowheads="1"/>
          </p:cNvSpPr>
          <p:nvPr>
            <p:ph type="body" idx="1"/>
          </p:nvPr>
        </p:nvSpPr>
        <p:spPr bwMode="auto">
          <a:xfrm>
            <a:off x="533400" y="1828800"/>
            <a:ext cx="8153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2" name="Rectangle 6"/>
          <p:cNvSpPr>
            <a:spLocks noGrp="1" noChangeArrowheads="1"/>
          </p:cNvSpPr>
          <p:nvPr>
            <p:ph type="dt" sz="half" idx="2"/>
          </p:nvPr>
        </p:nvSpPr>
        <p:spPr bwMode="auto">
          <a:xfrm>
            <a:off x="533400" y="62484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1" hangingPunct="1">
              <a:defRPr sz="1000" smtClean="0">
                <a:cs typeface="+mn-cs"/>
              </a:defRPr>
            </a:lvl1pPr>
          </a:lstStyle>
          <a:p>
            <a:pPr>
              <a:defRPr/>
            </a:pPr>
            <a:endParaRPr lang="en-US"/>
          </a:p>
        </p:txBody>
      </p:sp>
      <p:sp>
        <p:nvSpPr>
          <p:cNvPr id="24583" name="Rectangle 7"/>
          <p:cNvSpPr>
            <a:spLocks noGrp="1" noChangeArrowheads="1"/>
          </p:cNvSpPr>
          <p:nvPr>
            <p:ph type="ftr" sz="quarter" idx="3"/>
          </p:nvPr>
        </p:nvSpPr>
        <p:spPr bwMode="auto">
          <a:xfrm>
            <a:off x="32385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eaLnBrk="1" hangingPunct="1">
              <a:defRPr sz="1000" smtClean="0">
                <a:cs typeface="+mn-cs"/>
              </a:defRPr>
            </a:lvl1pPr>
          </a:lstStyle>
          <a:p>
            <a:pPr>
              <a:defRPr/>
            </a:pPr>
            <a:endParaRPr lang="en-US"/>
          </a:p>
        </p:txBody>
      </p:sp>
      <p:sp>
        <p:nvSpPr>
          <p:cNvPr id="24584" name="Rectangle 8"/>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eaLnBrk="1" hangingPunct="1">
              <a:defRPr sz="1000" smtClean="0">
                <a:cs typeface="+mn-cs"/>
              </a:defRPr>
            </a:lvl1pPr>
          </a:lstStyle>
          <a:p>
            <a:pPr>
              <a:defRPr/>
            </a:pPr>
            <a:fld id="{51602D26-0335-E043-ABAC-B20F092E612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0" fontAlgn="base" hangingPunct="0">
        <a:lnSpc>
          <a:spcPct val="80000"/>
        </a:lnSpc>
        <a:spcBef>
          <a:spcPct val="0"/>
        </a:spcBef>
        <a:spcAft>
          <a:spcPct val="0"/>
        </a:spcAft>
        <a:defRPr sz="4400">
          <a:solidFill>
            <a:schemeClr val="tx2"/>
          </a:solidFill>
          <a:latin typeface="+mj-lt"/>
          <a:ea typeface="+mj-ea"/>
          <a:cs typeface="ＭＳ Ｐゴシック" charset="0"/>
        </a:defRPr>
      </a:lvl1pPr>
      <a:lvl2pPr algn="l" rtl="0" eaLnBrk="0" fontAlgn="base" hangingPunct="0">
        <a:lnSpc>
          <a:spcPct val="80000"/>
        </a:lnSpc>
        <a:spcBef>
          <a:spcPct val="0"/>
        </a:spcBef>
        <a:spcAft>
          <a:spcPct val="0"/>
        </a:spcAft>
        <a:defRPr sz="4400">
          <a:solidFill>
            <a:schemeClr val="tx2"/>
          </a:solidFill>
          <a:latin typeface="Times New Roman" charset="0"/>
          <a:ea typeface="ＭＳ Ｐゴシック" charset="0"/>
          <a:cs typeface="ＭＳ Ｐゴシック" charset="0"/>
        </a:defRPr>
      </a:lvl2pPr>
      <a:lvl3pPr algn="l" rtl="0" eaLnBrk="0" fontAlgn="base" hangingPunct="0">
        <a:lnSpc>
          <a:spcPct val="80000"/>
        </a:lnSpc>
        <a:spcBef>
          <a:spcPct val="0"/>
        </a:spcBef>
        <a:spcAft>
          <a:spcPct val="0"/>
        </a:spcAft>
        <a:defRPr sz="4400">
          <a:solidFill>
            <a:schemeClr val="tx2"/>
          </a:solidFill>
          <a:latin typeface="Times New Roman" charset="0"/>
          <a:ea typeface="ＭＳ Ｐゴシック" charset="0"/>
          <a:cs typeface="ＭＳ Ｐゴシック" charset="0"/>
        </a:defRPr>
      </a:lvl3pPr>
      <a:lvl4pPr algn="l" rtl="0" eaLnBrk="0" fontAlgn="base" hangingPunct="0">
        <a:lnSpc>
          <a:spcPct val="80000"/>
        </a:lnSpc>
        <a:spcBef>
          <a:spcPct val="0"/>
        </a:spcBef>
        <a:spcAft>
          <a:spcPct val="0"/>
        </a:spcAft>
        <a:defRPr sz="4400">
          <a:solidFill>
            <a:schemeClr val="tx2"/>
          </a:solidFill>
          <a:latin typeface="Times New Roman" charset="0"/>
          <a:ea typeface="ＭＳ Ｐゴシック" charset="0"/>
          <a:cs typeface="ＭＳ Ｐゴシック" charset="0"/>
        </a:defRPr>
      </a:lvl4pPr>
      <a:lvl5pPr algn="l" rtl="0" eaLnBrk="0" fontAlgn="base" hangingPunct="0">
        <a:lnSpc>
          <a:spcPct val="80000"/>
        </a:lnSpc>
        <a:spcBef>
          <a:spcPct val="0"/>
        </a:spcBef>
        <a:spcAft>
          <a:spcPct val="0"/>
        </a:spcAft>
        <a:defRPr sz="4400">
          <a:solidFill>
            <a:schemeClr val="tx2"/>
          </a:solidFill>
          <a:latin typeface="Times New Roman" charset="0"/>
          <a:ea typeface="ＭＳ Ｐゴシック" charset="0"/>
          <a:cs typeface="ＭＳ Ｐゴシック" charset="0"/>
        </a:defRPr>
      </a:lvl5pPr>
      <a:lvl6pPr marL="457200" algn="l" rtl="0" fontAlgn="base">
        <a:lnSpc>
          <a:spcPct val="80000"/>
        </a:lnSpc>
        <a:spcBef>
          <a:spcPct val="0"/>
        </a:spcBef>
        <a:spcAft>
          <a:spcPct val="0"/>
        </a:spcAft>
        <a:defRPr sz="4400">
          <a:solidFill>
            <a:schemeClr val="tx2"/>
          </a:solidFill>
          <a:latin typeface="Times New Roman" charset="0"/>
          <a:ea typeface="ＭＳ Ｐゴシック" charset="0"/>
        </a:defRPr>
      </a:lvl6pPr>
      <a:lvl7pPr marL="914400" algn="l" rtl="0" fontAlgn="base">
        <a:lnSpc>
          <a:spcPct val="80000"/>
        </a:lnSpc>
        <a:spcBef>
          <a:spcPct val="0"/>
        </a:spcBef>
        <a:spcAft>
          <a:spcPct val="0"/>
        </a:spcAft>
        <a:defRPr sz="4400">
          <a:solidFill>
            <a:schemeClr val="tx2"/>
          </a:solidFill>
          <a:latin typeface="Times New Roman" charset="0"/>
          <a:ea typeface="ＭＳ Ｐゴシック" charset="0"/>
        </a:defRPr>
      </a:lvl7pPr>
      <a:lvl8pPr marL="1371600" algn="l" rtl="0" fontAlgn="base">
        <a:lnSpc>
          <a:spcPct val="80000"/>
        </a:lnSpc>
        <a:spcBef>
          <a:spcPct val="0"/>
        </a:spcBef>
        <a:spcAft>
          <a:spcPct val="0"/>
        </a:spcAft>
        <a:defRPr sz="4400">
          <a:solidFill>
            <a:schemeClr val="tx2"/>
          </a:solidFill>
          <a:latin typeface="Times New Roman" charset="0"/>
          <a:ea typeface="ＭＳ Ｐゴシック" charset="0"/>
        </a:defRPr>
      </a:lvl8pPr>
      <a:lvl9pPr marL="1828800" algn="l" rtl="0" fontAlgn="base">
        <a:lnSpc>
          <a:spcPct val="80000"/>
        </a:lnSpc>
        <a:spcBef>
          <a:spcPct val="0"/>
        </a:spcBef>
        <a:spcAft>
          <a:spcPct val="0"/>
        </a:spcAft>
        <a:defRPr sz="4400">
          <a:solidFill>
            <a:schemeClr val="tx2"/>
          </a:solidFill>
          <a:latin typeface="Times New Roman" charset="0"/>
          <a:ea typeface="ＭＳ Ｐゴシック" charset="0"/>
        </a:defRPr>
      </a:lvl9pPr>
    </p:titleStyle>
    <p:bodyStyle>
      <a:lvl1pPr marL="342900" indent="-342900" algn="l" rtl="0" eaLnBrk="0" fontAlgn="base" hangingPunct="0">
        <a:spcBef>
          <a:spcPct val="20000"/>
        </a:spcBef>
        <a:spcAft>
          <a:spcPct val="0"/>
        </a:spcAft>
        <a:buClr>
          <a:schemeClr val="accent2"/>
        </a:buClr>
        <a:buSzPct val="75000"/>
        <a:buFont typeface="Wingdings" charset="0"/>
        <a:buChar char="n"/>
        <a:defRPr sz="31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lr>
          <a:schemeClr val="accent1"/>
        </a:buClr>
        <a:buSzPct val="65000"/>
        <a:buFont typeface="Wingdings" charset="0"/>
        <a:buChar char="n"/>
        <a:defRPr sz="26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55000"/>
        <a:buFont typeface="Wingdings" charset="0"/>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Font typeface="Wingdings" charset="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85000"/>
        <a:buFont typeface="Wingdings" charset="0"/>
        <a:buChar char="§"/>
        <a:defRPr sz="2000">
          <a:solidFill>
            <a:schemeClr val="tx1"/>
          </a:solidFill>
          <a:latin typeface="+mn-lt"/>
          <a:ea typeface="+mn-ea"/>
        </a:defRPr>
      </a:lvl5pPr>
      <a:lvl6pPr marL="2514600" indent="-228600" algn="l" rtl="0" fontAlgn="base">
        <a:spcBef>
          <a:spcPct val="20000"/>
        </a:spcBef>
        <a:spcAft>
          <a:spcPct val="0"/>
        </a:spcAft>
        <a:buClr>
          <a:schemeClr val="tx1"/>
        </a:buClr>
        <a:buSzPct val="85000"/>
        <a:buFont typeface="Wingdings" charset="0"/>
        <a:buChar char="§"/>
        <a:defRPr sz="2000">
          <a:solidFill>
            <a:schemeClr val="tx1"/>
          </a:solidFill>
          <a:latin typeface="+mn-lt"/>
          <a:ea typeface="+mn-ea"/>
        </a:defRPr>
      </a:lvl6pPr>
      <a:lvl7pPr marL="2971800" indent="-228600" algn="l" rtl="0" fontAlgn="base">
        <a:spcBef>
          <a:spcPct val="20000"/>
        </a:spcBef>
        <a:spcAft>
          <a:spcPct val="0"/>
        </a:spcAft>
        <a:buClr>
          <a:schemeClr val="tx1"/>
        </a:buClr>
        <a:buSzPct val="85000"/>
        <a:buFont typeface="Wingdings" charset="0"/>
        <a:buChar char="§"/>
        <a:defRPr sz="2000">
          <a:solidFill>
            <a:schemeClr val="tx1"/>
          </a:solidFill>
          <a:latin typeface="+mn-lt"/>
          <a:ea typeface="+mn-ea"/>
        </a:defRPr>
      </a:lvl7pPr>
      <a:lvl8pPr marL="3429000" indent="-228600" algn="l" rtl="0" fontAlgn="base">
        <a:spcBef>
          <a:spcPct val="20000"/>
        </a:spcBef>
        <a:spcAft>
          <a:spcPct val="0"/>
        </a:spcAft>
        <a:buClr>
          <a:schemeClr val="tx1"/>
        </a:buClr>
        <a:buSzPct val="85000"/>
        <a:buFont typeface="Wingdings" charset="0"/>
        <a:buChar char="§"/>
        <a:defRPr sz="2000">
          <a:solidFill>
            <a:schemeClr val="tx1"/>
          </a:solidFill>
          <a:latin typeface="+mn-lt"/>
          <a:ea typeface="+mn-ea"/>
        </a:defRPr>
      </a:lvl8pPr>
      <a:lvl9pPr marL="3886200" indent="-228600" algn="l" rtl="0" fontAlgn="base">
        <a:spcBef>
          <a:spcPct val="20000"/>
        </a:spcBef>
        <a:spcAft>
          <a:spcPct val="0"/>
        </a:spcAft>
        <a:buClr>
          <a:schemeClr val="tx1"/>
        </a:buClr>
        <a:buSzPct val="85000"/>
        <a:buFont typeface="Wingdings"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0.xml"/><Relationship Id="rId4" Type="http://schemas.openxmlformats.org/officeDocument/2006/relationships/image" Target="../media/image1.png"/><Relationship Id="rId1" Type="http://schemas.microsoft.com/office/2007/relationships/media" Target="../media/media1.MP4"/><Relationship Id="rId2" Type="http://schemas.openxmlformats.org/officeDocument/2006/relationships/video" Target="../media/media1.MP4"/></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png"/><Relationship Id="rId5" Type="http://schemas.openxmlformats.org/officeDocument/2006/relationships/hyperlink" Target="http://www.youtube.com/comment?lc=Wdk9OzKnWf3gZH37fYWNeEycIbqWY508fhEsIqlvWNc" TargetMode="External"/><Relationship Id="rId1" Type="http://schemas.microsoft.com/office/2007/relationships/media" Target="../media/media2.MP4"/><Relationship Id="rId2" Type="http://schemas.openxmlformats.org/officeDocument/2006/relationships/video" Target="../media/media2.MP4"/></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png"/><Relationship Id="rId1" Type="http://schemas.microsoft.com/office/2007/relationships/media" Target="../media/media3.MP4"/><Relationship Id="rId2" Type="http://schemas.openxmlformats.org/officeDocument/2006/relationships/video" Target="../media/media3.MP4"/></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p:txBody>
          <a:bodyPr/>
          <a:lstStyle/>
          <a:p>
            <a:pPr eaLnBrk="1" hangingPunct="1">
              <a:defRPr/>
            </a:pPr>
            <a:r>
              <a:rPr lang="en-US" dirty="0" smtClean="0">
                <a:cs typeface="+mj-cs"/>
              </a:rPr>
              <a:t>Life in the Trenches</a:t>
            </a:r>
          </a:p>
        </p:txBody>
      </p:sp>
      <p:sp>
        <p:nvSpPr>
          <p:cNvPr id="52227" name="Rectangle 3"/>
          <p:cNvSpPr>
            <a:spLocks noGrp="1" noChangeArrowheads="1"/>
          </p:cNvSpPr>
          <p:nvPr>
            <p:ph type="subTitle" idx="1"/>
          </p:nvPr>
        </p:nvSpPr>
        <p:spPr/>
        <p:txBody>
          <a:bodyPr/>
          <a:lstStyle/>
          <a:p>
            <a:pPr eaLnBrk="1" hangingPunct="1">
              <a:defRPr/>
            </a:pPr>
            <a:r>
              <a:rPr lang="en-US" smtClean="0">
                <a:cs typeface="+mn-cs"/>
              </a:rPr>
              <a:t>World War I</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r>
              <a:rPr lang="en-US" smtClean="0">
                <a:cs typeface="+mj-cs"/>
              </a:rPr>
              <a:t>The Trench Cycle</a:t>
            </a:r>
          </a:p>
        </p:txBody>
      </p:sp>
      <p:sp>
        <p:nvSpPr>
          <p:cNvPr id="57347" name="Rectangle 3"/>
          <p:cNvSpPr>
            <a:spLocks noGrp="1" noChangeArrowheads="1"/>
          </p:cNvSpPr>
          <p:nvPr>
            <p:ph type="body" sz="half" idx="1"/>
          </p:nvPr>
        </p:nvSpPr>
        <p:spPr/>
        <p:txBody>
          <a:bodyPr/>
          <a:lstStyle/>
          <a:p>
            <a:pPr eaLnBrk="1" hangingPunct="1">
              <a:lnSpc>
                <a:spcPct val="90000"/>
              </a:lnSpc>
              <a:defRPr/>
            </a:pPr>
            <a:r>
              <a:rPr lang="en-US" sz="2300" smtClean="0">
                <a:cs typeface="+mn-cs"/>
              </a:rPr>
              <a:t>Typically, a battalion would be expected to serve a spell in the front line.  This would be followed by a stint spent in support, and then in reserve lines.  A period of rest would follow - generally short in duration - before the whole cycle of trench duty would start afresh.</a:t>
            </a:r>
          </a:p>
        </p:txBody>
      </p:sp>
      <p:pic>
        <p:nvPicPr>
          <p:cNvPr id="57348" name="Picture 4" descr="belgianrailtrenc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2438400"/>
            <a:ext cx="4038600" cy="22891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defRPr/>
            </a:pPr>
            <a:r>
              <a:rPr lang="en-US" smtClean="0">
                <a:cs typeface="+mj-cs"/>
              </a:rPr>
              <a:t>Trench Foot</a:t>
            </a:r>
          </a:p>
        </p:txBody>
      </p:sp>
      <p:sp>
        <p:nvSpPr>
          <p:cNvPr id="66563" name="Rectangle 3"/>
          <p:cNvSpPr>
            <a:spLocks noGrp="1" noChangeArrowheads="1"/>
          </p:cNvSpPr>
          <p:nvPr>
            <p:ph type="body" sz="half" idx="1"/>
          </p:nvPr>
        </p:nvSpPr>
        <p:spPr/>
        <p:txBody>
          <a:bodyPr/>
          <a:lstStyle/>
          <a:p>
            <a:pPr eaLnBrk="1" hangingPunct="1">
              <a:defRPr/>
            </a:pPr>
            <a:r>
              <a:rPr lang="en-US" sz="2400" smtClean="0">
                <a:cs typeface="+mn-cs"/>
              </a:rPr>
              <a:t>A fungal infection of the feet caused by cold, wet and unsanitary trench conditions.  It could turn gangrenous and result in amputation.  </a:t>
            </a:r>
          </a:p>
        </p:txBody>
      </p:sp>
      <p:pic>
        <p:nvPicPr>
          <p:cNvPr id="66564" name="Picture 4" descr="trench foo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1981200"/>
            <a:ext cx="3295650" cy="3733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r>
              <a:rPr lang="en-US" smtClean="0">
                <a:cs typeface="+mj-cs"/>
              </a:rPr>
              <a:t>Stand to</a:t>
            </a:r>
          </a:p>
        </p:txBody>
      </p:sp>
      <p:sp>
        <p:nvSpPr>
          <p:cNvPr id="58371" name="Rectangle 3"/>
          <p:cNvSpPr>
            <a:spLocks noGrp="1" noChangeArrowheads="1"/>
          </p:cNvSpPr>
          <p:nvPr>
            <p:ph type="body" sz="half" idx="1"/>
          </p:nvPr>
        </p:nvSpPr>
        <p:spPr/>
        <p:txBody>
          <a:bodyPr/>
          <a:lstStyle/>
          <a:p>
            <a:pPr eaLnBrk="1" hangingPunct="1">
              <a:lnSpc>
                <a:spcPct val="80000"/>
              </a:lnSpc>
              <a:defRPr/>
            </a:pPr>
            <a:r>
              <a:rPr lang="en-US" sz="1600" smtClean="0">
                <a:cs typeface="+mn-cs"/>
              </a:rPr>
              <a:t>The daily routine began with the morning  </a:t>
            </a:r>
            <a:r>
              <a:rPr lang="ja-JP" altLang="en-US" sz="1600" smtClean="0">
                <a:latin typeface="Arial"/>
                <a:cs typeface="+mn-cs"/>
              </a:rPr>
              <a:t>‘</a:t>
            </a:r>
            <a:r>
              <a:rPr lang="en-US" sz="1600" smtClean="0">
                <a:cs typeface="+mn-cs"/>
              </a:rPr>
              <a:t>stand to</a:t>
            </a:r>
            <a:r>
              <a:rPr lang="ja-JP" altLang="en-US" sz="1600" smtClean="0">
                <a:latin typeface="Arial"/>
                <a:cs typeface="+mn-cs"/>
              </a:rPr>
              <a:t>’</a:t>
            </a:r>
            <a:r>
              <a:rPr lang="en-US" sz="1600" smtClean="0">
                <a:cs typeface="+mn-cs"/>
              </a:rPr>
              <a:t>.  An hour before dawn everyone was ordered to climb up on the fire step to guard against a dawn raid by the enemy, bayonets fixed.</a:t>
            </a:r>
          </a:p>
          <a:p>
            <a:pPr eaLnBrk="1" hangingPunct="1">
              <a:lnSpc>
                <a:spcPct val="80000"/>
              </a:lnSpc>
              <a:defRPr/>
            </a:pPr>
            <a:r>
              <a:rPr lang="en-US" sz="1600" smtClean="0">
                <a:cs typeface="+mn-cs"/>
              </a:rPr>
              <a:t> This policy of </a:t>
            </a:r>
            <a:r>
              <a:rPr lang="ja-JP" altLang="en-US" sz="1600" smtClean="0">
                <a:latin typeface="Arial"/>
                <a:cs typeface="+mn-cs"/>
              </a:rPr>
              <a:t>‘</a:t>
            </a:r>
            <a:r>
              <a:rPr lang="en-US" sz="1600" smtClean="0">
                <a:cs typeface="+mn-cs"/>
              </a:rPr>
              <a:t>stand to</a:t>
            </a:r>
            <a:r>
              <a:rPr lang="ja-JP" altLang="en-US" sz="1600" smtClean="0">
                <a:latin typeface="Arial"/>
                <a:cs typeface="+mn-cs"/>
              </a:rPr>
              <a:t>’</a:t>
            </a:r>
            <a:r>
              <a:rPr lang="en-US" sz="1600" smtClean="0">
                <a:cs typeface="+mn-cs"/>
              </a:rPr>
              <a:t> was adopted by both sides, and despite the knowledge that each side prepared itself for raids or attacks timed at dawn, many were actually carried out at this time.</a:t>
            </a:r>
          </a:p>
          <a:p>
            <a:pPr eaLnBrk="1" hangingPunct="1">
              <a:lnSpc>
                <a:spcPct val="80000"/>
              </a:lnSpc>
              <a:defRPr/>
            </a:pPr>
            <a:r>
              <a:rPr lang="en-US" sz="1600" smtClean="0">
                <a:cs typeface="+mn-cs"/>
              </a:rPr>
              <a:t>Both sides would often relieve the tension of the early hours with machine gun fire, shelling and small arms fire, directed into the mist to their front: this made doubly sure of safety at dawn.</a:t>
            </a:r>
          </a:p>
        </p:txBody>
      </p:sp>
      <p:pic>
        <p:nvPicPr>
          <p:cNvPr id="58372" name="Picture 4" descr="trenchmorta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828800"/>
            <a:ext cx="3560763" cy="4114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defRPr/>
            </a:pPr>
            <a:r>
              <a:rPr lang="en-US" sz="4000" smtClean="0">
                <a:cs typeface="+mj-cs"/>
              </a:rPr>
              <a:t>Rum, Rifles and the Breakfast Truce</a:t>
            </a:r>
          </a:p>
        </p:txBody>
      </p:sp>
      <p:sp>
        <p:nvSpPr>
          <p:cNvPr id="59395" name="Rectangle 3"/>
          <p:cNvSpPr>
            <a:spLocks noGrp="1" noChangeArrowheads="1"/>
          </p:cNvSpPr>
          <p:nvPr>
            <p:ph type="body" idx="1"/>
          </p:nvPr>
        </p:nvSpPr>
        <p:spPr/>
        <p:txBody>
          <a:bodyPr/>
          <a:lstStyle/>
          <a:p>
            <a:pPr eaLnBrk="1" hangingPunct="1">
              <a:lnSpc>
                <a:spcPct val="90000"/>
              </a:lnSpc>
              <a:defRPr/>
            </a:pPr>
            <a:r>
              <a:rPr lang="en-US" sz="2200" smtClean="0">
                <a:cs typeface="+mn-cs"/>
              </a:rPr>
              <a:t>With stand to over, in some areas rum might then be issued to the men.  They would then attend to the cleaning of their rifle equipment.</a:t>
            </a:r>
          </a:p>
          <a:p>
            <a:pPr eaLnBrk="1" hangingPunct="1">
              <a:lnSpc>
                <a:spcPct val="90000"/>
              </a:lnSpc>
              <a:defRPr/>
            </a:pPr>
            <a:r>
              <a:rPr lang="en-US" sz="2200" smtClean="0">
                <a:cs typeface="+mn-cs"/>
              </a:rPr>
              <a:t>Breakfast would next be served.  In essentially every area of the line at some time or other each side would adopt an unofficial truce while breakfast was served and eaten.  </a:t>
            </a:r>
          </a:p>
          <a:p>
            <a:pPr eaLnBrk="1" hangingPunct="1">
              <a:lnSpc>
                <a:spcPct val="90000"/>
              </a:lnSpc>
              <a:defRPr/>
            </a:pPr>
            <a:r>
              <a:rPr lang="en-US" sz="2200" smtClean="0">
                <a:cs typeface="+mn-cs"/>
              </a:rPr>
              <a:t>Truces such as these seldom lasted long; invariably a senior officer would hear of its existence and quickly stamp it out.  Nevertheless it persisted throughout the war, and was more prevalent in quieter sectors of the line.</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r>
              <a:rPr lang="en-US" smtClean="0">
                <a:cs typeface="+mj-cs"/>
              </a:rPr>
              <a:t>Inspection and Chores</a:t>
            </a:r>
          </a:p>
        </p:txBody>
      </p:sp>
      <p:sp>
        <p:nvSpPr>
          <p:cNvPr id="60419" name="Rectangle 3"/>
          <p:cNvSpPr>
            <a:spLocks noGrp="1" noChangeArrowheads="1"/>
          </p:cNvSpPr>
          <p:nvPr>
            <p:ph type="body" sz="half" idx="1"/>
          </p:nvPr>
        </p:nvSpPr>
        <p:spPr/>
        <p:txBody>
          <a:bodyPr/>
          <a:lstStyle/>
          <a:p>
            <a:pPr eaLnBrk="1" hangingPunct="1">
              <a:lnSpc>
                <a:spcPct val="80000"/>
              </a:lnSpc>
              <a:defRPr/>
            </a:pPr>
            <a:r>
              <a:rPr lang="en-US" sz="1600" smtClean="0">
                <a:cs typeface="+mn-cs"/>
              </a:rPr>
              <a:t>With breakfast over the men would be inspected by either the company or platoon commander.  Once this had been completed NCOs would assign daily chores to each man.</a:t>
            </a:r>
          </a:p>
          <a:p>
            <a:pPr eaLnBrk="1" hangingPunct="1">
              <a:lnSpc>
                <a:spcPct val="80000"/>
              </a:lnSpc>
              <a:defRPr/>
            </a:pPr>
            <a:r>
              <a:rPr lang="en-US" sz="1600" smtClean="0">
                <a:cs typeface="+mn-cs"/>
              </a:rPr>
              <a:t>Daily chores included the refilling of sandbags, the repair of the duckboards on the floor of the trench and the draining of trenches.</a:t>
            </a:r>
            <a:endParaRPr lang="en-US" sz="1600" b="1" smtClean="0">
              <a:cs typeface="+mn-cs"/>
            </a:endParaRPr>
          </a:p>
          <a:p>
            <a:pPr eaLnBrk="1" hangingPunct="1">
              <a:lnSpc>
                <a:spcPct val="80000"/>
              </a:lnSpc>
              <a:defRPr/>
            </a:pPr>
            <a:r>
              <a:rPr lang="en-US" sz="1600" b="1" smtClean="0">
                <a:cs typeface="+mn-cs"/>
              </a:rPr>
              <a:t> </a:t>
            </a:r>
            <a:r>
              <a:rPr lang="en-US" sz="1600" smtClean="0">
                <a:cs typeface="+mn-cs"/>
              </a:rPr>
              <a:t>Particularly following heavy rainfall, trenches could quickly accumulate muddy water, making life ever more miserable for its occupants as the walls of the trench rapidly became misshapen and were prone to collapse.</a:t>
            </a:r>
            <a:endParaRPr lang="en-US" sz="1600" b="1" smtClean="0">
              <a:cs typeface="+mn-cs"/>
            </a:endParaRPr>
          </a:p>
        </p:txBody>
      </p:sp>
      <p:pic>
        <p:nvPicPr>
          <p:cNvPr id="60420" name="Picture 4" descr="waterfilledtrenc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86400" y="1905000"/>
            <a:ext cx="2554288" cy="3962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defRPr/>
            </a:pPr>
            <a:r>
              <a:rPr lang="en-US" smtClean="0">
                <a:cs typeface="+mj-cs"/>
              </a:rPr>
              <a:t>Daily Boredom</a:t>
            </a:r>
          </a:p>
        </p:txBody>
      </p:sp>
      <p:sp>
        <p:nvSpPr>
          <p:cNvPr id="61443" name="Rectangle 3"/>
          <p:cNvSpPr>
            <a:spLocks noGrp="1" noChangeArrowheads="1"/>
          </p:cNvSpPr>
          <p:nvPr>
            <p:ph type="body" idx="1"/>
          </p:nvPr>
        </p:nvSpPr>
        <p:spPr/>
        <p:txBody>
          <a:bodyPr/>
          <a:lstStyle/>
          <a:p>
            <a:pPr eaLnBrk="1" hangingPunct="1">
              <a:lnSpc>
                <a:spcPct val="90000"/>
              </a:lnSpc>
              <a:defRPr/>
            </a:pPr>
            <a:r>
              <a:rPr lang="en-US" sz="2200" smtClean="0">
                <a:cs typeface="+mn-cs"/>
              </a:rPr>
              <a:t>Given that each side's front line was constantly under watch by snipers and look-outs during daylight, movement was logically restricted until night fell.  Thus, once men had concluded their assigned tasks they were free to attend to more personal matters, such as the reading and writing of letters home.</a:t>
            </a:r>
          </a:p>
          <a:p>
            <a:pPr eaLnBrk="1" hangingPunct="1">
              <a:lnSpc>
                <a:spcPct val="90000"/>
              </a:lnSpc>
              <a:defRPr/>
            </a:pPr>
            <a:r>
              <a:rPr lang="en-US" sz="2200" smtClean="0">
                <a:cs typeface="+mn-cs"/>
              </a:rPr>
              <a:t>Meals were also prepared.  Sleep was snatched wherever possible - although it was seldom that men were allowed sufficient time to grab more than a few minutes rest before they were detailed to another task.</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defRPr/>
            </a:pPr>
            <a:r>
              <a:rPr lang="en-US" smtClean="0">
                <a:cs typeface="+mj-cs"/>
              </a:rPr>
              <a:t>Dusk</a:t>
            </a:r>
          </a:p>
        </p:txBody>
      </p:sp>
      <p:sp>
        <p:nvSpPr>
          <p:cNvPr id="62467" name="Rectangle 3"/>
          <p:cNvSpPr>
            <a:spLocks noGrp="1" noChangeArrowheads="1"/>
          </p:cNvSpPr>
          <p:nvPr>
            <p:ph type="body" idx="1"/>
          </p:nvPr>
        </p:nvSpPr>
        <p:spPr/>
        <p:txBody>
          <a:bodyPr/>
          <a:lstStyle/>
          <a:p>
            <a:pPr eaLnBrk="1" hangingPunct="1">
              <a:lnSpc>
                <a:spcPct val="90000"/>
              </a:lnSpc>
              <a:defRPr/>
            </a:pPr>
            <a:r>
              <a:rPr lang="en-US" sz="2200" smtClean="0">
                <a:cs typeface="+mn-cs"/>
              </a:rPr>
              <a:t>With the onset of dusk the morning ritual of stand to was repeated, to guard against a surprise attack as light fell.</a:t>
            </a:r>
          </a:p>
          <a:p>
            <a:pPr eaLnBrk="1" hangingPunct="1">
              <a:lnSpc>
                <a:spcPct val="90000"/>
              </a:lnSpc>
              <a:defRPr/>
            </a:pPr>
            <a:r>
              <a:rPr lang="en-US" sz="2200" smtClean="0">
                <a:cs typeface="+mn-cs"/>
              </a:rPr>
              <a:t>This over, the trenches became a hive of activity.  Supply and maintenance activities could be undertaken.  Men would be sent to the rear lines to fetch rations and water.</a:t>
            </a:r>
          </a:p>
          <a:p>
            <a:pPr eaLnBrk="1" hangingPunct="1">
              <a:lnSpc>
                <a:spcPct val="90000"/>
              </a:lnSpc>
              <a:defRPr/>
            </a:pPr>
            <a:r>
              <a:rPr lang="en-US" sz="2200" smtClean="0">
                <a:cs typeface="+mn-cs"/>
              </a:rPr>
              <a:t>Other men would be assigned sentry duty on the fire step.  Generally men would be expected to provide sentry duty for up to two hours.  Any longer and there was a real risk of men falling asleep on duty - for which the penalty was death by firing squad.</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defRPr/>
            </a:pPr>
            <a:r>
              <a:rPr lang="en-US" smtClean="0">
                <a:cs typeface="+mj-cs"/>
              </a:rPr>
              <a:t>Patrolling No Man</a:t>
            </a:r>
            <a:r>
              <a:rPr lang="ja-JP" altLang="en-US" smtClean="0">
                <a:latin typeface="Arial"/>
                <a:cs typeface="+mj-cs"/>
              </a:rPr>
              <a:t>’</a:t>
            </a:r>
            <a:r>
              <a:rPr lang="en-US" smtClean="0">
                <a:cs typeface="+mj-cs"/>
              </a:rPr>
              <a:t>s Land</a:t>
            </a:r>
          </a:p>
        </p:txBody>
      </p:sp>
      <p:sp>
        <p:nvSpPr>
          <p:cNvPr id="63491" name="Rectangle 3"/>
          <p:cNvSpPr>
            <a:spLocks noGrp="1" noChangeArrowheads="1"/>
          </p:cNvSpPr>
          <p:nvPr>
            <p:ph type="body" idx="1"/>
          </p:nvPr>
        </p:nvSpPr>
        <p:spPr/>
        <p:txBody>
          <a:bodyPr/>
          <a:lstStyle/>
          <a:p>
            <a:pPr eaLnBrk="1" hangingPunct="1">
              <a:lnSpc>
                <a:spcPct val="90000"/>
              </a:lnSpc>
              <a:defRPr/>
            </a:pPr>
            <a:r>
              <a:rPr lang="en-US" sz="2200" smtClean="0">
                <a:cs typeface="+mn-cs"/>
              </a:rPr>
              <a:t>Patrols would often be sent out into No Mans Land.  Some men would be tasked with repairing or adding barbed wire to the front line.  Others however would go out to assigned listening posts, hoping to pick up valuable information from the enemy lines.</a:t>
            </a:r>
          </a:p>
          <a:p>
            <a:pPr eaLnBrk="1" hangingPunct="1">
              <a:lnSpc>
                <a:spcPct val="90000"/>
              </a:lnSpc>
              <a:defRPr/>
            </a:pPr>
            <a:r>
              <a:rPr lang="en-US" sz="2200" smtClean="0">
                <a:cs typeface="+mn-cs"/>
              </a:rPr>
              <a:t> Sometimes enemy patrols would meet in No Man's Land.  They were then faced with the option of hurrying on their separate ways or else engaging in hand to hand fighting.</a:t>
            </a:r>
          </a:p>
          <a:p>
            <a:pPr eaLnBrk="1" hangingPunct="1">
              <a:lnSpc>
                <a:spcPct val="90000"/>
              </a:lnSpc>
              <a:defRPr/>
            </a:pPr>
            <a:r>
              <a:rPr lang="en-US" sz="2200" smtClean="0">
                <a:cs typeface="+mn-cs"/>
              </a:rPr>
              <a:t>They could not afford to use their handguns while patrolling in No Man's Land, for fear of the machine gun fire it would inevitably attract, deadly to all members of the patrol.</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defRPr/>
            </a:pPr>
            <a:r>
              <a:rPr lang="en-US" smtClean="0">
                <a:cs typeface="+mj-cs"/>
              </a:rPr>
              <a:t>Relieving Men at the Front</a:t>
            </a:r>
          </a:p>
        </p:txBody>
      </p:sp>
      <p:sp>
        <p:nvSpPr>
          <p:cNvPr id="64515" name="Rectangle 3"/>
          <p:cNvSpPr>
            <a:spLocks noGrp="1" noChangeArrowheads="1"/>
          </p:cNvSpPr>
          <p:nvPr>
            <p:ph type="body" sz="half" idx="1"/>
          </p:nvPr>
        </p:nvSpPr>
        <p:spPr/>
        <p:txBody>
          <a:bodyPr/>
          <a:lstStyle/>
          <a:p>
            <a:pPr eaLnBrk="1" hangingPunct="1">
              <a:defRPr/>
            </a:pPr>
            <a:r>
              <a:rPr lang="en-US" sz="2300" smtClean="0">
                <a:cs typeface="+mn-cs"/>
              </a:rPr>
              <a:t>Men were relieved front-line duty at night-time too.  Relieving units would wind their weary way through numerous lines of communications trenches, weighed down with equipment and trench stores (such as shovels, picks, corrugated iron, duckboards, etc.). </a:t>
            </a:r>
          </a:p>
        </p:txBody>
      </p:sp>
      <p:pic>
        <p:nvPicPr>
          <p:cNvPr id="64516" name="Picture 4" descr="paristrench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05000"/>
            <a:ext cx="3535363" cy="3810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defRPr/>
            </a:pPr>
            <a:r>
              <a:rPr lang="en-US" smtClean="0">
                <a:cs typeface="+mj-cs"/>
              </a:rPr>
              <a:t>And the Smell</a:t>
            </a:r>
          </a:p>
        </p:txBody>
      </p:sp>
      <p:sp>
        <p:nvSpPr>
          <p:cNvPr id="65539" name="Rectangle 3"/>
          <p:cNvSpPr>
            <a:spLocks noGrp="1" noChangeArrowheads="1"/>
          </p:cNvSpPr>
          <p:nvPr>
            <p:ph type="body" sz="half" idx="1"/>
          </p:nvPr>
        </p:nvSpPr>
        <p:spPr/>
        <p:txBody>
          <a:bodyPr/>
          <a:lstStyle/>
          <a:p>
            <a:pPr eaLnBrk="1" hangingPunct="1">
              <a:lnSpc>
                <a:spcPct val="80000"/>
              </a:lnSpc>
              <a:defRPr/>
            </a:pPr>
            <a:r>
              <a:rPr lang="en-US" sz="1800" smtClean="0">
                <a:cs typeface="+mn-cs"/>
              </a:rPr>
              <a:t>Finally, no overview of trench life can avoid the aspect that instantly struck visitors to the lines: the appalling reek given off by numerous conflicting sources.</a:t>
            </a:r>
          </a:p>
          <a:p>
            <a:pPr eaLnBrk="1" hangingPunct="1">
              <a:lnSpc>
                <a:spcPct val="80000"/>
              </a:lnSpc>
              <a:defRPr/>
            </a:pPr>
            <a:r>
              <a:rPr lang="en-US" sz="1800" smtClean="0">
                <a:cs typeface="+mn-cs"/>
              </a:rPr>
              <a:t>Rotting carcasses lay around in their thousands.  </a:t>
            </a:r>
          </a:p>
          <a:p>
            <a:pPr eaLnBrk="1" hangingPunct="1">
              <a:lnSpc>
                <a:spcPct val="80000"/>
              </a:lnSpc>
              <a:defRPr/>
            </a:pPr>
            <a:r>
              <a:rPr lang="en-US" sz="1800" smtClean="0">
                <a:cs typeface="+mn-cs"/>
              </a:rPr>
              <a:t>Overflowing latrines would give off a most offensive stench.</a:t>
            </a:r>
          </a:p>
          <a:p>
            <a:pPr eaLnBrk="1" hangingPunct="1">
              <a:lnSpc>
                <a:spcPct val="80000"/>
              </a:lnSpc>
              <a:defRPr/>
            </a:pPr>
            <a:r>
              <a:rPr lang="en-US" sz="1800" smtClean="0">
                <a:cs typeface="+mn-cs"/>
              </a:rPr>
              <a:t>Men who had not been afforded the luxury of a bath in weeks or months would offer the pervading odor of dried sweat.  The feet were generally accepted to give off the worst odor.</a:t>
            </a:r>
          </a:p>
        </p:txBody>
      </p:sp>
      <p:pic>
        <p:nvPicPr>
          <p:cNvPr id="65540" name="Picture 4" descr="passchendaelecigarett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2438400"/>
            <a:ext cx="3810000" cy="2493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in the Trenches	</a:t>
            </a:r>
            <a:endParaRPr lang="en-US" dirty="0"/>
          </a:p>
        </p:txBody>
      </p:sp>
      <p:sp>
        <p:nvSpPr>
          <p:cNvPr id="3" name="Content Placeholder 2"/>
          <p:cNvSpPr>
            <a:spLocks noGrp="1"/>
          </p:cNvSpPr>
          <p:nvPr>
            <p:ph idx="1"/>
          </p:nvPr>
        </p:nvSpPr>
        <p:spPr/>
        <p:txBody>
          <a:bodyPr/>
          <a:lstStyle/>
          <a:p>
            <a:r>
              <a:rPr lang="en-US" dirty="0" smtClean="0"/>
              <a:t>Objective:</a:t>
            </a:r>
          </a:p>
          <a:p>
            <a:pPr lvl="1"/>
            <a:r>
              <a:rPr lang="en-US" dirty="0" smtClean="0"/>
              <a:t>Compose a fictional narrative journal entry that illustrates the experience of a WWI soldier in the trenches, identifying and describing key elements of the experience</a:t>
            </a:r>
          </a:p>
        </p:txBody>
      </p:sp>
    </p:spTree>
    <p:extLst>
      <p:ext uri="{BB962C8B-B14F-4D97-AF65-F5344CB8AC3E}">
        <p14:creationId xmlns:p14="http://schemas.microsoft.com/office/powerpoint/2010/main" val="10728811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defRPr/>
            </a:pPr>
            <a:r>
              <a:rPr lang="en-US" smtClean="0">
                <a:cs typeface="+mj-cs"/>
              </a:rPr>
              <a:t>Works Cited</a:t>
            </a:r>
          </a:p>
        </p:txBody>
      </p:sp>
      <p:sp>
        <p:nvSpPr>
          <p:cNvPr id="76803" name="Rectangle 3"/>
          <p:cNvSpPr>
            <a:spLocks noGrp="1" noChangeArrowheads="1"/>
          </p:cNvSpPr>
          <p:nvPr>
            <p:ph type="body" idx="1"/>
          </p:nvPr>
        </p:nvSpPr>
        <p:spPr/>
        <p:txBody>
          <a:bodyPr/>
          <a:lstStyle/>
          <a:p>
            <a:pPr eaLnBrk="1" hangingPunct="1">
              <a:defRPr/>
            </a:pPr>
            <a:r>
              <a:rPr lang="en-US" smtClean="0">
                <a:cs typeface="+mn-cs"/>
              </a:rPr>
              <a:t>http://www.firstworldwar.com/features/trenchlife.htm</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in the trenches</a:t>
            </a:r>
            <a:endParaRPr lang="en-US" dirty="0"/>
          </a:p>
        </p:txBody>
      </p:sp>
      <p:pic>
        <p:nvPicPr>
          <p:cNvPr id="4" name="Trench Warfare at its worst - Battle of Somme 1916 - YouTub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54200" y="1905000"/>
            <a:ext cx="5435600" cy="3048000"/>
          </a:xfrm>
          <a:prstGeom prst="rect">
            <a:avLst/>
          </a:prstGeom>
        </p:spPr>
      </p:pic>
    </p:spTree>
    <p:extLst>
      <p:ext uri="{BB962C8B-B14F-4D97-AF65-F5344CB8AC3E}">
        <p14:creationId xmlns:p14="http://schemas.microsoft.com/office/powerpoint/2010/main" val="37232355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in the trenches </a:t>
            </a:r>
            <a:endParaRPr lang="en-US" dirty="0"/>
          </a:p>
        </p:txBody>
      </p:sp>
      <p:pic>
        <p:nvPicPr>
          <p:cNvPr id="4" name="A very long engagement - Pissing scene - YouTube-1.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267200" y="1905000"/>
            <a:ext cx="4711700" cy="3533775"/>
          </a:xfrm>
        </p:spPr>
      </p:pic>
      <p:sp>
        <p:nvSpPr>
          <p:cNvPr id="5" name="TextBox 4"/>
          <p:cNvSpPr txBox="1"/>
          <p:nvPr/>
        </p:nvSpPr>
        <p:spPr>
          <a:xfrm>
            <a:off x="381000" y="1752600"/>
            <a:ext cx="4038600" cy="4739759"/>
          </a:xfrm>
          <a:prstGeom prst="rect">
            <a:avLst/>
          </a:prstGeom>
          <a:noFill/>
        </p:spPr>
        <p:txBody>
          <a:bodyPr wrap="square" rtlCol="0">
            <a:spAutoFit/>
          </a:bodyPr>
          <a:lstStyle/>
          <a:p>
            <a:endParaRPr lang="en-US" dirty="0">
              <a:hlinkClick r:id="rId5"/>
            </a:endParaRPr>
          </a:p>
          <a:p>
            <a:r>
              <a:rPr lang="en-US" sz="2400" dirty="0">
                <a:latin typeface="+mj-lt"/>
              </a:rPr>
              <a:t>Translation :</a:t>
            </a:r>
          </a:p>
          <a:p>
            <a:r>
              <a:rPr lang="en-US" sz="2200" dirty="0">
                <a:latin typeface="+mj-lt"/>
              </a:rPr>
              <a:t>Comrades, before dying, I have a last wish, I'd like to piss while standing up as a﻿ man ! After this go on comrades ! Fire at will !</a:t>
            </a:r>
          </a:p>
          <a:p>
            <a:r>
              <a:rPr lang="en-US" sz="2200" dirty="0">
                <a:latin typeface="+mj-lt"/>
              </a:rPr>
              <a:t>Farewell life, farewell love, farewell all the women, I finished well, and forever from this </a:t>
            </a:r>
            <a:r>
              <a:rPr lang="en-US" sz="2200" dirty="0" smtClean="0">
                <a:latin typeface="+mj-lt"/>
              </a:rPr>
              <a:t>awful </a:t>
            </a:r>
            <a:r>
              <a:rPr lang="en-US" sz="2200" dirty="0">
                <a:latin typeface="+mj-lt"/>
              </a:rPr>
              <a:t>war. It is a skull, on the plain, where we'll let our skins, because we're all </a:t>
            </a:r>
            <a:r>
              <a:rPr lang="en-US" sz="2200" dirty="0" smtClean="0">
                <a:latin typeface="+mj-lt"/>
              </a:rPr>
              <a:t>condemned</a:t>
            </a:r>
            <a:r>
              <a:rPr lang="en-US" sz="2200" dirty="0">
                <a:latin typeface="+mj-lt"/>
              </a:rPr>
              <a:t>, we are the </a:t>
            </a:r>
            <a:r>
              <a:rPr lang="en-US" sz="2200" dirty="0" smtClean="0">
                <a:latin typeface="+mj-lt"/>
              </a:rPr>
              <a:t>sacrificed</a:t>
            </a:r>
            <a:r>
              <a:rPr lang="en-US" sz="2200" dirty="0">
                <a:latin typeface="+mj-lt"/>
              </a:rPr>
              <a:t>.</a:t>
            </a:r>
          </a:p>
          <a:p>
            <a:endParaRPr lang="en-US" dirty="0"/>
          </a:p>
        </p:txBody>
      </p:sp>
    </p:spTree>
    <p:extLst>
      <p:ext uri="{BB962C8B-B14F-4D97-AF65-F5344CB8AC3E}">
        <p14:creationId xmlns:p14="http://schemas.microsoft.com/office/powerpoint/2010/main" val="331973808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Futility of Trenches</a:t>
            </a:r>
            <a:endParaRPr lang="en-US" dirty="0"/>
          </a:p>
        </p:txBody>
      </p:sp>
      <p:pic>
        <p:nvPicPr>
          <p:cNvPr id="6" name="Attack on the somme - YouTub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143125" y="1828800"/>
            <a:ext cx="4935538" cy="4038600"/>
          </a:xfrm>
        </p:spPr>
      </p:pic>
    </p:spTree>
    <p:extLst>
      <p:ext uri="{BB962C8B-B14F-4D97-AF65-F5344CB8AC3E}">
        <p14:creationId xmlns:p14="http://schemas.microsoft.com/office/powerpoint/2010/main" val="62629512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cs typeface="+mj-cs"/>
              </a:rPr>
              <a:t>A War of Movement?</a:t>
            </a:r>
          </a:p>
        </p:txBody>
      </p:sp>
      <p:sp>
        <p:nvSpPr>
          <p:cNvPr id="3" name="Content Placeholder 2"/>
          <p:cNvSpPr>
            <a:spLocks noGrp="1"/>
          </p:cNvSpPr>
          <p:nvPr>
            <p:ph sz="half" idx="1"/>
          </p:nvPr>
        </p:nvSpPr>
        <p:spPr>
          <a:xfrm>
            <a:off x="533400" y="1600200"/>
            <a:ext cx="4000500" cy="4648200"/>
          </a:xfrm>
        </p:spPr>
        <p:txBody>
          <a:bodyPr/>
          <a:lstStyle/>
          <a:p>
            <a:pPr eaLnBrk="1" hangingPunct="1">
              <a:defRPr/>
            </a:pPr>
            <a:r>
              <a:rPr lang="en-US" dirty="0" smtClean="0">
                <a:cs typeface="+mn-cs"/>
              </a:rPr>
              <a:t>Expected to be relatively short war.</a:t>
            </a:r>
          </a:p>
          <a:p>
            <a:pPr eaLnBrk="1" hangingPunct="1">
              <a:defRPr/>
            </a:pPr>
            <a:r>
              <a:rPr lang="en-US" dirty="0" smtClean="0">
                <a:cs typeface="+mn-cs"/>
              </a:rPr>
              <a:t>Ended up there was a complete lack of movement due to new technology</a:t>
            </a:r>
          </a:p>
          <a:p>
            <a:pPr eaLnBrk="1" hangingPunct="1">
              <a:defRPr/>
            </a:pPr>
            <a:r>
              <a:rPr lang="en-US" dirty="0" smtClean="0">
                <a:cs typeface="+mn-cs"/>
              </a:rPr>
              <a:t>Only significant movement was at very beginning and then…stalemate.</a:t>
            </a:r>
          </a:p>
        </p:txBody>
      </p:sp>
      <p:pic>
        <p:nvPicPr>
          <p:cNvPr id="1945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133600"/>
            <a:ext cx="4208463"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r>
              <a:rPr lang="en-US" smtClean="0">
                <a:cs typeface="+mj-cs"/>
              </a:rPr>
              <a:t>Death</a:t>
            </a:r>
          </a:p>
        </p:txBody>
      </p:sp>
      <p:sp>
        <p:nvSpPr>
          <p:cNvPr id="53256" name="Rectangle 8"/>
          <p:cNvSpPr>
            <a:spLocks noGrp="1" noChangeArrowheads="1"/>
          </p:cNvSpPr>
          <p:nvPr>
            <p:ph sz="half" idx="1"/>
          </p:nvPr>
        </p:nvSpPr>
        <p:spPr/>
        <p:txBody>
          <a:bodyPr/>
          <a:lstStyle/>
          <a:p>
            <a:pPr eaLnBrk="1" hangingPunct="1">
              <a:defRPr/>
            </a:pPr>
            <a:r>
              <a:rPr lang="en-US" sz="1800" smtClean="0">
                <a:cs typeface="+mn-cs"/>
              </a:rPr>
              <a:t>Death was a constant companion to those serving in the line. </a:t>
            </a:r>
          </a:p>
          <a:p>
            <a:pPr eaLnBrk="1" hangingPunct="1">
              <a:defRPr/>
            </a:pPr>
            <a:r>
              <a:rPr lang="en-US" sz="1800" smtClean="0">
                <a:cs typeface="+mn-cs"/>
              </a:rPr>
              <a:t> Inexperienced soldiers were cautioned against their natural inclination to peer over the parapet of the trench into No Man</a:t>
            </a:r>
            <a:r>
              <a:rPr lang="ja-JP" altLang="en-US" sz="1800" smtClean="0">
                <a:latin typeface="Arial"/>
                <a:cs typeface="+mn-cs"/>
              </a:rPr>
              <a:t>’</a:t>
            </a:r>
            <a:r>
              <a:rPr lang="en-US" sz="1800" smtClean="0">
                <a:cs typeface="+mn-cs"/>
              </a:rPr>
              <a:t>s Land.</a:t>
            </a:r>
          </a:p>
          <a:p>
            <a:pPr eaLnBrk="1" hangingPunct="1">
              <a:defRPr/>
            </a:pPr>
            <a:r>
              <a:rPr lang="en-US" sz="1800" smtClean="0">
                <a:cs typeface="+mn-cs"/>
              </a:rPr>
              <a:t>Many men died on their first day in the trenches due to a precisely aimed snipe</a:t>
            </a:r>
            <a:r>
              <a:rPr lang="ja-JP" altLang="en-US" sz="1800" smtClean="0">
                <a:latin typeface="Arial"/>
                <a:cs typeface="+mn-cs"/>
              </a:rPr>
              <a:t>’</a:t>
            </a:r>
            <a:r>
              <a:rPr lang="en-US" sz="1800" smtClean="0">
                <a:cs typeface="+mn-cs"/>
              </a:rPr>
              <a:t>s bullet.</a:t>
            </a:r>
          </a:p>
          <a:p>
            <a:pPr eaLnBrk="1" hangingPunct="1">
              <a:defRPr/>
            </a:pPr>
            <a:r>
              <a:rPr lang="en-US" sz="1800" smtClean="0">
                <a:cs typeface="+mn-cs"/>
              </a:rPr>
              <a:t>It has been estimated that up to one third of Allied casualties on the Western Front were actually sustained in the trenches. </a:t>
            </a:r>
          </a:p>
        </p:txBody>
      </p:sp>
      <p:sp>
        <p:nvSpPr>
          <p:cNvPr id="4099" name="AutoShape 5" descr="German trench"/>
          <p:cNvSpPr>
            <a:spLocks noChangeAspect="1" noChangeArrowheads="1"/>
          </p:cNvSpPr>
          <p:nvPr/>
        </p:nvSpPr>
        <p:spPr bwMode="auto">
          <a:xfrm>
            <a:off x="136525" y="46038"/>
            <a:ext cx="17811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53257" name="Picture 9" descr="germantrenc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2514600"/>
            <a:ext cx="4038600" cy="26781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r>
              <a:rPr lang="en-US" smtClean="0">
                <a:cs typeface="+mj-cs"/>
              </a:rPr>
              <a:t>Rat Infestation</a:t>
            </a:r>
          </a:p>
        </p:txBody>
      </p:sp>
      <p:sp>
        <p:nvSpPr>
          <p:cNvPr id="55299" name="Rectangle 3"/>
          <p:cNvSpPr>
            <a:spLocks noGrp="1" noChangeArrowheads="1"/>
          </p:cNvSpPr>
          <p:nvPr>
            <p:ph type="body" idx="1"/>
          </p:nvPr>
        </p:nvSpPr>
        <p:spPr/>
        <p:txBody>
          <a:bodyPr/>
          <a:lstStyle/>
          <a:p>
            <a:pPr eaLnBrk="1" hangingPunct="1">
              <a:lnSpc>
                <a:spcPct val="90000"/>
              </a:lnSpc>
              <a:defRPr/>
            </a:pPr>
            <a:r>
              <a:rPr lang="en-US" sz="2700" smtClean="0">
                <a:cs typeface="+mn-cs"/>
              </a:rPr>
              <a:t>Millions of rats infested trenches.  </a:t>
            </a:r>
          </a:p>
          <a:p>
            <a:pPr eaLnBrk="1" hangingPunct="1">
              <a:lnSpc>
                <a:spcPct val="90000"/>
              </a:lnSpc>
              <a:defRPr/>
            </a:pPr>
            <a:r>
              <a:rPr lang="en-US" sz="2700" smtClean="0">
                <a:cs typeface="+mn-cs"/>
              </a:rPr>
              <a:t>Two main types, the brown and the black rat.  Both were despised but the brown rat was especially feared.  Gorging themselves on human remains (grotesquely disfiguring them by eating their eyes and liver) they could grow to the size of a cat.</a:t>
            </a:r>
          </a:p>
          <a:p>
            <a:pPr eaLnBrk="1" hangingPunct="1">
              <a:lnSpc>
                <a:spcPct val="90000"/>
              </a:lnSpc>
              <a:defRPr/>
            </a:pPr>
            <a:r>
              <a:rPr lang="en-US" sz="2700" smtClean="0">
                <a:cs typeface="+mn-cs"/>
              </a:rPr>
              <a:t>A single rat couple could produce up to 900 offspring in a year, spreading infection and contaminating food. </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r>
              <a:rPr lang="en-US" smtClean="0">
                <a:cs typeface="+mj-cs"/>
              </a:rPr>
              <a:t>Frogs, lice and worse</a:t>
            </a:r>
          </a:p>
        </p:txBody>
      </p:sp>
      <p:sp>
        <p:nvSpPr>
          <p:cNvPr id="56323" name="Rectangle 3"/>
          <p:cNvSpPr>
            <a:spLocks noGrp="1" noChangeArrowheads="1"/>
          </p:cNvSpPr>
          <p:nvPr>
            <p:ph type="body" sz="half" idx="1"/>
          </p:nvPr>
        </p:nvSpPr>
        <p:spPr/>
        <p:txBody>
          <a:bodyPr/>
          <a:lstStyle/>
          <a:p>
            <a:pPr eaLnBrk="1" hangingPunct="1">
              <a:lnSpc>
                <a:spcPct val="80000"/>
              </a:lnSpc>
              <a:defRPr/>
            </a:pPr>
            <a:r>
              <a:rPr lang="en-US" sz="1600" smtClean="0">
                <a:cs typeface="+mn-cs"/>
              </a:rPr>
              <a:t>Lice were also never-ending problem causing men to itch unceasingly.</a:t>
            </a:r>
          </a:p>
          <a:p>
            <a:pPr eaLnBrk="1" hangingPunct="1">
              <a:lnSpc>
                <a:spcPct val="80000"/>
              </a:lnSpc>
              <a:defRPr/>
            </a:pPr>
            <a:r>
              <a:rPr lang="en-US" sz="1600" smtClean="0">
                <a:cs typeface="+mn-cs"/>
              </a:rPr>
              <a:t>Even when clothing was periodically washed and deloused, lice eggs invariably remained hidden in the seams.</a:t>
            </a:r>
          </a:p>
          <a:p>
            <a:pPr eaLnBrk="1" hangingPunct="1">
              <a:lnSpc>
                <a:spcPct val="80000"/>
              </a:lnSpc>
              <a:defRPr/>
            </a:pPr>
            <a:r>
              <a:rPr lang="en-US" sz="1600" smtClean="0">
                <a:cs typeface="+mn-cs"/>
              </a:rPr>
              <a:t>Lice caused Trench Fever, a particularly painful disease that began suddenly with severe pain followed by high fever.  Recovery - away from the trenches - took up to twelve weeks.  Frogs by the score were found in shell holes covered in water; they were also found in the base of trenches.  </a:t>
            </a:r>
          </a:p>
          <a:p>
            <a:pPr eaLnBrk="1" hangingPunct="1">
              <a:lnSpc>
                <a:spcPct val="80000"/>
              </a:lnSpc>
              <a:defRPr/>
            </a:pPr>
            <a:r>
              <a:rPr lang="en-US" sz="1600" smtClean="0">
                <a:cs typeface="+mn-cs"/>
              </a:rPr>
              <a:t>Many men chose to shave their heads entirely to avoid nits.</a:t>
            </a:r>
          </a:p>
        </p:txBody>
      </p:sp>
      <p:pic>
        <p:nvPicPr>
          <p:cNvPr id="56324" name="Picture 4" descr="belgiantrench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286000"/>
            <a:ext cx="3886200" cy="28416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Refined">
  <a:themeElements>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Refined">
      <a:majorFont>
        <a:latin typeface="Times New Roman"/>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Refined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Refined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Refined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Refined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Refined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Refined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Refined</Template>
  <TotalTime>167</TotalTime>
  <Words>551</Words>
  <Application>Microsoft Macintosh PowerPoint</Application>
  <PresentationFormat>On-screen Show (4:3)</PresentationFormat>
  <Paragraphs>66</Paragraphs>
  <Slides>20</Slides>
  <Notes>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ＭＳ Ｐゴシック</vt:lpstr>
      <vt:lpstr>Times New Roman</vt:lpstr>
      <vt:lpstr>Wingdings</vt:lpstr>
      <vt:lpstr>Calibri</vt:lpstr>
      <vt:lpstr>Refined</vt:lpstr>
      <vt:lpstr>Life in the Trenches</vt:lpstr>
      <vt:lpstr>Life in the Trenches </vt:lpstr>
      <vt:lpstr>Life in the trenches</vt:lpstr>
      <vt:lpstr>Life in the trenches </vt:lpstr>
      <vt:lpstr>Futility of Trenches</vt:lpstr>
      <vt:lpstr>A War of Movement?</vt:lpstr>
      <vt:lpstr>Death</vt:lpstr>
      <vt:lpstr>Rat Infestation</vt:lpstr>
      <vt:lpstr>Frogs, lice and worse</vt:lpstr>
      <vt:lpstr>The Trench Cycle</vt:lpstr>
      <vt:lpstr>Trench Foot</vt:lpstr>
      <vt:lpstr>Stand to</vt:lpstr>
      <vt:lpstr>Rum, Rifles and the Breakfast Truce</vt:lpstr>
      <vt:lpstr>Inspection and Chores</vt:lpstr>
      <vt:lpstr>Daily Boredom</vt:lpstr>
      <vt:lpstr>Dusk</vt:lpstr>
      <vt:lpstr>Patrolling No Man’s Land</vt:lpstr>
      <vt:lpstr>Relieving Men at the Front</vt:lpstr>
      <vt:lpstr>And the Smell</vt:lpstr>
      <vt:lpstr>Works Cited</vt:lpstr>
    </vt:vector>
  </TitlesOfParts>
  <Company>Shelby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in the Trenches</dc:title>
  <dc:creator>jturner</dc:creator>
  <cp:lastModifiedBy>Microsoft Office User</cp:lastModifiedBy>
  <cp:revision>16</cp:revision>
  <cp:lastPrinted>1601-01-01T00:00:00Z</cp:lastPrinted>
  <dcterms:created xsi:type="dcterms:W3CDTF">2007-11-20T01:47:39Z</dcterms:created>
  <dcterms:modified xsi:type="dcterms:W3CDTF">2012-12-13T16:17:38Z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6</vt:i4>
  </property>
</Properties>
</file>